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7" r:id="rId2"/>
    <p:sldId id="258" r:id="rId3"/>
    <p:sldId id="259" r:id="rId4"/>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327"/>
  </p:normalViewPr>
  <p:slideViewPr>
    <p:cSldViewPr snapToGrid="0" snapToObjects="1">
      <p:cViewPr varScale="1">
        <p:scale>
          <a:sx n="89" d="100"/>
          <a:sy n="89" d="100"/>
        </p:scale>
        <p:origin x="346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hdphoto1.wdp>
</file>

<file path=ppt/media/hdphoto2.wdp>
</file>

<file path=ppt/media/image1.jpe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GB"/>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6031B112-1F53-9A4F-83EB-16D0274F565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28577226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031B112-1F53-9A4F-83EB-16D0274F565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1850727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031B112-1F53-9A4F-83EB-16D0274F565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2658429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031B112-1F53-9A4F-83EB-16D0274F565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12336989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GB"/>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031B112-1F53-9A4F-83EB-16D0274F565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4073640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031B112-1F53-9A4F-83EB-16D0274F565D}" type="datetimeFigureOut">
              <a:rPr lang="en-US" smtClean="0"/>
              <a:t>11/5/20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1767680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GB"/>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031B112-1F53-9A4F-83EB-16D0274F565D}"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189589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031B112-1F53-9A4F-83EB-16D0274F565D}" type="datetimeFigureOut">
              <a:rPr lang="en-US" smtClean="0"/>
              <a:t>11/5/20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954335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31B112-1F53-9A4F-83EB-16D0274F565D}" type="datetimeFigureOut">
              <a:rPr lang="en-US" smtClean="0"/>
              <a:t>11/5/20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719443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6031B112-1F53-9A4F-83EB-16D0274F565D}" type="datetimeFigureOut">
              <a:rPr lang="en-US" smtClean="0"/>
              <a:t>11/5/20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1779519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6031B112-1F53-9A4F-83EB-16D0274F565D}" type="datetimeFigureOut">
              <a:rPr lang="en-US" smtClean="0"/>
              <a:t>11/5/20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408769-2246-B04E-AB6A-06C8D15FED55}" type="slidenum">
              <a:rPr lang="en-US" smtClean="0"/>
              <a:t>‹#›</a:t>
            </a:fld>
            <a:endParaRPr lang="en-US"/>
          </a:p>
        </p:txBody>
      </p:sp>
    </p:spTree>
    <p:extLst>
      <p:ext uri="{BB962C8B-B14F-4D97-AF65-F5344CB8AC3E}">
        <p14:creationId xmlns:p14="http://schemas.microsoft.com/office/powerpoint/2010/main" val="4168146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6031B112-1F53-9A4F-83EB-16D0274F565D}" type="datetimeFigureOut">
              <a:rPr lang="en-US" smtClean="0"/>
              <a:t>11/5/20</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9F408769-2246-B04E-AB6A-06C8D15FED55}" type="slidenum">
              <a:rPr lang="en-US" smtClean="0"/>
              <a:t>‹#›</a:t>
            </a:fld>
            <a:endParaRPr lang="en-US"/>
          </a:p>
        </p:txBody>
      </p:sp>
    </p:spTree>
    <p:extLst>
      <p:ext uri="{BB962C8B-B14F-4D97-AF65-F5344CB8AC3E}">
        <p14:creationId xmlns:p14="http://schemas.microsoft.com/office/powerpoint/2010/main" val="41593342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C7A447E-8188-5545-92A7-370EC1AE88BB}"/>
              </a:ext>
            </a:extLst>
          </p:cNvPr>
          <p:cNvPicPr>
            <a:picLocks noChangeAspect="1"/>
          </p:cNvPicPr>
          <p:nvPr/>
        </p:nvPicPr>
        <p:blipFill rotWithShape="1">
          <a:blip r:embed="rId2"/>
          <a:srcRect l="40660" r="35324"/>
          <a:stretch/>
        </p:blipFill>
        <p:spPr>
          <a:xfrm>
            <a:off x="0" y="10"/>
            <a:ext cx="6858000" cy="9905990"/>
          </a:xfrm>
          <a:prstGeom prst="rect">
            <a:avLst/>
          </a:prstGeom>
        </p:spPr>
      </p:pic>
      <p:sp>
        <p:nvSpPr>
          <p:cNvPr id="6" name="TextBox 5">
            <a:extLst>
              <a:ext uri="{FF2B5EF4-FFF2-40B4-BE49-F238E27FC236}">
                <a16:creationId xmlns:a16="http://schemas.microsoft.com/office/drawing/2014/main" id="{B1F34D08-3E42-0747-910B-6594590FAEB4}"/>
              </a:ext>
            </a:extLst>
          </p:cNvPr>
          <p:cNvSpPr txBox="1"/>
          <p:nvPr/>
        </p:nvSpPr>
        <p:spPr>
          <a:xfrm>
            <a:off x="1291218" y="1119723"/>
            <a:ext cx="5501204" cy="830997"/>
          </a:xfrm>
          <a:prstGeom prst="rect">
            <a:avLst/>
          </a:prstGeom>
          <a:noFill/>
        </p:spPr>
        <p:txBody>
          <a:bodyPr wrap="square" rtlCol="0">
            <a:spAutoFit/>
          </a:bodyPr>
          <a:lstStyle/>
          <a:p>
            <a:r>
              <a:rPr lang="en-US" sz="4800" b="1" dirty="0">
                <a:solidFill>
                  <a:schemeClr val="bg1"/>
                </a:solidFill>
                <a:latin typeface="Lato Black" panose="020F0502020204030203" pitchFamily="34" charset="77"/>
              </a:rPr>
              <a:t>St James Valuation</a:t>
            </a:r>
          </a:p>
        </p:txBody>
      </p:sp>
      <p:sp>
        <p:nvSpPr>
          <p:cNvPr id="7" name="TextBox 6">
            <a:extLst>
              <a:ext uri="{FF2B5EF4-FFF2-40B4-BE49-F238E27FC236}">
                <a16:creationId xmlns:a16="http://schemas.microsoft.com/office/drawing/2014/main" id="{A528C229-E624-234B-888F-6E79714DA590}"/>
              </a:ext>
            </a:extLst>
          </p:cNvPr>
          <p:cNvSpPr txBox="1"/>
          <p:nvPr/>
        </p:nvSpPr>
        <p:spPr>
          <a:xfrm>
            <a:off x="3429000" y="1996440"/>
            <a:ext cx="3363421" cy="523220"/>
          </a:xfrm>
          <a:prstGeom prst="rect">
            <a:avLst/>
          </a:prstGeom>
          <a:noFill/>
        </p:spPr>
        <p:txBody>
          <a:bodyPr wrap="none" rtlCol="0">
            <a:spAutoFit/>
          </a:bodyPr>
          <a:lstStyle/>
          <a:p>
            <a:r>
              <a:rPr lang="en-US" sz="2800" i="1" dirty="0">
                <a:solidFill>
                  <a:schemeClr val="bg1"/>
                </a:solidFill>
                <a:latin typeface="Lato Light" panose="020F0302020204030203" pitchFamily="34" charset="77"/>
              </a:rPr>
              <a:t>Proposal for Valuation</a:t>
            </a:r>
          </a:p>
        </p:txBody>
      </p:sp>
    </p:spTree>
    <p:extLst>
      <p:ext uri="{BB962C8B-B14F-4D97-AF65-F5344CB8AC3E}">
        <p14:creationId xmlns:p14="http://schemas.microsoft.com/office/powerpoint/2010/main" val="4215228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06458-29B4-894B-9E88-5B5921AD625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053BCE6-4A0B-2B4D-B2C6-D04ACF37EE7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3D961CC-C8CB-7F4C-8F2D-83A38C113793}"/>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Blur radius="25"/>
                    </a14:imgEffect>
                    <a14:imgEffect>
                      <a14:brightnessContrast bright="-20000"/>
                    </a14:imgEffect>
                  </a14:imgLayer>
                </a14:imgProps>
              </a:ext>
            </a:extLst>
          </a:blip>
          <a:srcRect l="67985" r="7999"/>
          <a:stretch/>
        </p:blipFill>
        <p:spPr>
          <a:xfrm>
            <a:off x="1" y="10"/>
            <a:ext cx="6856345" cy="9903600"/>
          </a:xfrm>
          <a:prstGeom prst="rect">
            <a:avLst/>
          </a:prstGeom>
        </p:spPr>
      </p:pic>
      <p:sp>
        <p:nvSpPr>
          <p:cNvPr id="7" name="TextBox 6">
            <a:extLst>
              <a:ext uri="{FF2B5EF4-FFF2-40B4-BE49-F238E27FC236}">
                <a16:creationId xmlns:a16="http://schemas.microsoft.com/office/drawing/2014/main" id="{07E1D292-6704-7F44-8D73-A63E706EDC54}"/>
              </a:ext>
            </a:extLst>
          </p:cNvPr>
          <p:cNvSpPr txBox="1"/>
          <p:nvPr/>
        </p:nvSpPr>
        <p:spPr>
          <a:xfrm>
            <a:off x="471487" y="1502590"/>
            <a:ext cx="5746432" cy="369332"/>
          </a:xfrm>
          <a:prstGeom prst="rect">
            <a:avLst/>
          </a:prstGeom>
          <a:noFill/>
        </p:spPr>
        <p:txBody>
          <a:bodyPr wrap="square" rtlCol="0">
            <a:spAutoFit/>
          </a:bodyPr>
          <a:lstStyle/>
          <a:p>
            <a:r>
              <a:rPr lang="en-US" dirty="0">
                <a:solidFill>
                  <a:schemeClr val="bg1"/>
                </a:solidFill>
                <a:latin typeface="Lato" panose="020F0502020204030203" pitchFamily="34" charset="77"/>
              </a:rPr>
              <a:t>Steve type bullet points here</a:t>
            </a:r>
          </a:p>
        </p:txBody>
      </p:sp>
      <p:sp>
        <p:nvSpPr>
          <p:cNvPr id="8" name="TextBox 7">
            <a:extLst>
              <a:ext uri="{FF2B5EF4-FFF2-40B4-BE49-F238E27FC236}">
                <a16:creationId xmlns:a16="http://schemas.microsoft.com/office/drawing/2014/main" id="{0B140749-0390-A74E-A1C1-8E92B0365F5E}"/>
              </a:ext>
            </a:extLst>
          </p:cNvPr>
          <p:cNvSpPr txBox="1"/>
          <p:nvPr/>
        </p:nvSpPr>
        <p:spPr>
          <a:xfrm>
            <a:off x="334802" y="460500"/>
            <a:ext cx="2791149" cy="646331"/>
          </a:xfrm>
          <a:prstGeom prst="rect">
            <a:avLst/>
          </a:prstGeom>
          <a:noFill/>
        </p:spPr>
        <p:txBody>
          <a:bodyPr wrap="none" rtlCol="0">
            <a:spAutoFit/>
          </a:bodyPr>
          <a:lstStyle/>
          <a:p>
            <a:r>
              <a:rPr lang="en-US" sz="3600" b="1" dirty="0">
                <a:solidFill>
                  <a:schemeClr val="bg1"/>
                </a:solidFill>
                <a:latin typeface="Lato Semibold" panose="020F0502020204030203" pitchFamily="34" charset="77"/>
              </a:rPr>
              <a:t>Our Services</a:t>
            </a:r>
          </a:p>
        </p:txBody>
      </p:sp>
    </p:spTree>
    <p:extLst>
      <p:ext uri="{BB962C8B-B14F-4D97-AF65-F5344CB8AC3E}">
        <p14:creationId xmlns:p14="http://schemas.microsoft.com/office/powerpoint/2010/main" val="29903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8C305F-C909-1246-A6F1-D2B215F518DE}"/>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Blur radius="25"/>
                    </a14:imgEffect>
                    <a14:imgEffect>
                      <a14:brightnessContrast bright="-20000"/>
                    </a14:imgEffect>
                  </a14:imgLayer>
                </a14:imgProps>
              </a:ext>
            </a:extLst>
          </a:blip>
          <a:srcRect l="17285" r="58699"/>
          <a:stretch/>
        </p:blipFill>
        <p:spPr>
          <a:xfrm>
            <a:off x="0" y="0"/>
            <a:ext cx="6858000" cy="9905990"/>
          </a:xfrm>
          <a:prstGeom prst="rect">
            <a:avLst/>
          </a:prstGeom>
        </p:spPr>
      </p:pic>
      <p:pic>
        <p:nvPicPr>
          <p:cNvPr id="10" name="Content Placeholder 9" descr="A person wearing a suit and tie&#10;&#10;Description automatically generated">
            <a:extLst>
              <a:ext uri="{FF2B5EF4-FFF2-40B4-BE49-F238E27FC236}">
                <a16:creationId xmlns:a16="http://schemas.microsoft.com/office/drawing/2014/main" id="{93629D46-F53D-B24D-BA72-08FD52693035}"/>
              </a:ext>
            </a:extLst>
          </p:cNvPr>
          <p:cNvPicPr>
            <a:picLocks noGrp="1" noChangeAspect="1"/>
          </p:cNvPicPr>
          <p:nvPr>
            <p:ph idx="4294967295"/>
          </p:nvPr>
        </p:nvPicPr>
        <p:blipFill>
          <a:blip r:embed="rId4"/>
          <a:stretch>
            <a:fillRect/>
          </a:stretch>
        </p:blipFill>
        <p:spPr>
          <a:xfrm>
            <a:off x="5031324" y="2604459"/>
            <a:ext cx="1491682" cy="1864131"/>
          </a:xfrm>
        </p:spPr>
      </p:pic>
      <p:sp>
        <p:nvSpPr>
          <p:cNvPr id="5" name="TextBox 4">
            <a:extLst>
              <a:ext uri="{FF2B5EF4-FFF2-40B4-BE49-F238E27FC236}">
                <a16:creationId xmlns:a16="http://schemas.microsoft.com/office/drawing/2014/main" id="{FC2CAFED-E2BF-4C4B-8C61-807673FDB4A2}"/>
              </a:ext>
            </a:extLst>
          </p:cNvPr>
          <p:cNvSpPr txBox="1"/>
          <p:nvPr/>
        </p:nvSpPr>
        <p:spPr>
          <a:xfrm>
            <a:off x="334802" y="460500"/>
            <a:ext cx="2111475" cy="646331"/>
          </a:xfrm>
          <a:prstGeom prst="rect">
            <a:avLst/>
          </a:prstGeom>
          <a:noFill/>
        </p:spPr>
        <p:txBody>
          <a:bodyPr wrap="none" rtlCol="0">
            <a:spAutoFit/>
          </a:bodyPr>
          <a:lstStyle/>
          <a:p>
            <a:r>
              <a:rPr lang="en-US" sz="3600" b="1" dirty="0">
                <a:solidFill>
                  <a:schemeClr val="bg1"/>
                </a:solidFill>
                <a:latin typeface="Lato Semibold" panose="020F0502020204030203" pitchFamily="34" charset="77"/>
              </a:rPr>
              <a:t>About Us</a:t>
            </a:r>
          </a:p>
        </p:txBody>
      </p:sp>
      <p:sp>
        <p:nvSpPr>
          <p:cNvPr id="6" name="TextBox 5">
            <a:extLst>
              <a:ext uri="{FF2B5EF4-FFF2-40B4-BE49-F238E27FC236}">
                <a16:creationId xmlns:a16="http://schemas.microsoft.com/office/drawing/2014/main" id="{C164A8CC-B162-DB4F-B6BA-5D57E37C71E4}"/>
              </a:ext>
            </a:extLst>
          </p:cNvPr>
          <p:cNvSpPr txBox="1"/>
          <p:nvPr/>
        </p:nvSpPr>
        <p:spPr>
          <a:xfrm>
            <a:off x="334803" y="1106831"/>
            <a:ext cx="6188393" cy="1169551"/>
          </a:xfrm>
          <a:prstGeom prst="rect">
            <a:avLst/>
          </a:prstGeom>
          <a:noFill/>
        </p:spPr>
        <p:txBody>
          <a:bodyPr wrap="square" rtlCol="0">
            <a:spAutoFit/>
          </a:bodyPr>
          <a:lstStyle/>
          <a:p>
            <a:r>
              <a:rPr lang="en-US" sz="1400" dirty="0">
                <a:solidFill>
                  <a:schemeClr val="bg1"/>
                </a:solidFill>
                <a:latin typeface="Lato Light" panose="020F0302020204030203" pitchFamily="34" charset="77"/>
              </a:rPr>
              <a:t>Lawyers and clients are finding it increasingly difficult to engage valuation experts who are demonstrably independent and genuinely expert in their field. ​ St James Valuation was created to meet this demand, and moreover, to deliver a truly bespoke client centric approach with the partner and senior team actively involved on each and every engagement.</a:t>
            </a:r>
          </a:p>
        </p:txBody>
      </p:sp>
      <p:sp>
        <p:nvSpPr>
          <p:cNvPr id="8" name="TextBox 7">
            <a:extLst>
              <a:ext uri="{FF2B5EF4-FFF2-40B4-BE49-F238E27FC236}">
                <a16:creationId xmlns:a16="http://schemas.microsoft.com/office/drawing/2014/main" id="{88D156C0-84BF-BB42-890F-7D1176D373DF}"/>
              </a:ext>
            </a:extLst>
          </p:cNvPr>
          <p:cNvSpPr txBox="1"/>
          <p:nvPr/>
        </p:nvSpPr>
        <p:spPr>
          <a:xfrm>
            <a:off x="334802" y="2419793"/>
            <a:ext cx="2682145" cy="369332"/>
          </a:xfrm>
          <a:prstGeom prst="rect">
            <a:avLst/>
          </a:prstGeom>
          <a:noFill/>
        </p:spPr>
        <p:txBody>
          <a:bodyPr wrap="none" rtlCol="0">
            <a:spAutoFit/>
          </a:bodyPr>
          <a:lstStyle/>
          <a:p>
            <a:r>
              <a:rPr lang="en-US" b="1" dirty="0">
                <a:solidFill>
                  <a:schemeClr val="bg1"/>
                </a:solidFill>
                <a:latin typeface="Lato" panose="020F0502020204030203" pitchFamily="34" charset="77"/>
              </a:rPr>
              <a:t>Steve Taylor FCA MEWI</a:t>
            </a:r>
          </a:p>
        </p:txBody>
      </p:sp>
      <p:sp>
        <p:nvSpPr>
          <p:cNvPr id="11" name="Google Shape;92;p13">
            <a:extLst>
              <a:ext uri="{FF2B5EF4-FFF2-40B4-BE49-F238E27FC236}">
                <a16:creationId xmlns:a16="http://schemas.microsoft.com/office/drawing/2014/main" id="{85E1DA85-641F-FA40-85B9-ABEC7206C141}"/>
              </a:ext>
            </a:extLst>
          </p:cNvPr>
          <p:cNvSpPr txBox="1"/>
          <p:nvPr/>
        </p:nvSpPr>
        <p:spPr>
          <a:xfrm>
            <a:off x="334802" y="2789125"/>
            <a:ext cx="4696522" cy="3246750"/>
          </a:xfrm>
          <a:prstGeom prst="rect">
            <a:avLst/>
          </a:prstGeom>
          <a:noFill/>
          <a:ln>
            <a:noFill/>
          </a:ln>
        </p:spPr>
        <p:txBody>
          <a:bodyPr spcFirstLastPara="1" wrap="square" lIns="91425" tIns="45700" rIns="91425" bIns="45700" anchor="t" anchorCtr="0">
            <a:noAutofit/>
          </a:bodyPr>
          <a:lstStyle/>
          <a:p>
            <a:pPr marL="42862" marR="0" lvl="0" indent="0" algn="l" rtl="0">
              <a:lnSpc>
                <a:spcPct val="90000"/>
              </a:lnSpc>
              <a:spcBef>
                <a:spcPts val="0"/>
              </a:spcBef>
              <a:spcAft>
                <a:spcPts val="0"/>
              </a:spcAft>
              <a:buClr>
                <a:srgbClr val="0071C1"/>
              </a:buClr>
              <a:buSzPts val="1600"/>
              <a:buFont typeface="Arial"/>
              <a:buNone/>
            </a:pPr>
            <a:r>
              <a:rPr lang="en-GB" sz="1200" b="1" u="none" dirty="0">
                <a:solidFill>
                  <a:schemeClr val="bg1"/>
                </a:solidFill>
                <a:latin typeface="Lato" panose="020F0502020204030203" pitchFamily="34" charset="77"/>
                <a:ea typeface="Calibri"/>
                <a:cs typeface="Calibri"/>
                <a:sym typeface="Calibri"/>
              </a:rPr>
              <a:t>Background</a:t>
            </a:r>
            <a:endParaRPr sz="1400" dirty="0">
              <a:solidFill>
                <a:schemeClr val="bg1"/>
              </a:solidFill>
              <a:latin typeface="Lato" panose="020F0502020204030203" pitchFamily="34" charset="77"/>
            </a:endParaRPr>
          </a:p>
          <a:p>
            <a:pPr marL="271463" marR="0" lvl="1" indent="-90488" algn="l" rtl="0">
              <a:lnSpc>
                <a:spcPct val="90000"/>
              </a:lnSpc>
              <a:spcBef>
                <a:spcPts val="500"/>
              </a:spcBef>
              <a:spcAft>
                <a:spcPts val="0"/>
              </a:spcAft>
              <a:buClr>
                <a:schemeClr val="dk2"/>
              </a:buClr>
              <a:buSzPts val="900"/>
              <a:buFont typeface="Arial"/>
              <a:buChar char="•"/>
            </a:pPr>
            <a:r>
              <a:rPr lang="en-GB" sz="1200" b="0" i="0" u="none" strike="noStrike" cap="none" dirty="0">
                <a:solidFill>
                  <a:schemeClr val="bg1"/>
                </a:solidFill>
                <a:latin typeface="Lato" panose="020F0502020204030203" pitchFamily="34" charset="77"/>
                <a:ea typeface="Calibri"/>
                <a:cs typeface="Calibri"/>
                <a:sym typeface="Calibri"/>
              </a:rPr>
              <a:t>Steve is the founding partner of St James Valuation – a specialist independent valuation boutique focused on family law, commercial, private client and forensic engagements.</a:t>
            </a:r>
            <a:endParaRPr dirty="0">
              <a:solidFill>
                <a:schemeClr val="bg1"/>
              </a:solidFill>
              <a:latin typeface="Lato" panose="020F0502020204030203" pitchFamily="34" charset="77"/>
            </a:endParaRPr>
          </a:p>
          <a:p>
            <a:pPr marL="271463" marR="0" lvl="1" indent="-90488" algn="l" rtl="0">
              <a:lnSpc>
                <a:spcPct val="90000"/>
              </a:lnSpc>
              <a:spcBef>
                <a:spcPts val="500"/>
              </a:spcBef>
              <a:spcAft>
                <a:spcPts val="0"/>
              </a:spcAft>
              <a:buClr>
                <a:schemeClr val="dk2"/>
              </a:buClr>
              <a:buSzPts val="900"/>
              <a:buFont typeface="Arial"/>
              <a:buChar char="•"/>
            </a:pPr>
            <a:r>
              <a:rPr lang="en-GB" sz="1200" b="0" i="0" u="none" strike="noStrike" cap="none" dirty="0">
                <a:solidFill>
                  <a:schemeClr val="bg1"/>
                </a:solidFill>
                <a:latin typeface="Lato" panose="020F0502020204030203" pitchFamily="34" charset="77"/>
                <a:ea typeface="Calibri"/>
                <a:cs typeface="Calibri"/>
                <a:sym typeface="Calibri"/>
              </a:rPr>
              <a:t>Previously he was a senior valuation partner at EY London, where he was the Head of the UK team and the EMEIA region.</a:t>
            </a:r>
            <a:endParaRPr dirty="0">
              <a:solidFill>
                <a:schemeClr val="bg1"/>
              </a:solidFill>
              <a:latin typeface="Lato" panose="020F0502020204030203" pitchFamily="34" charset="77"/>
            </a:endParaRPr>
          </a:p>
          <a:p>
            <a:pPr marL="271463" marR="0" lvl="1" indent="-90488" algn="l" rtl="0">
              <a:lnSpc>
                <a:spcPct val="90000"/>
              </a:lnSpc>
              <a:spcBef>
                <a:spcPts val="500"/>
              </a:spcBef>
              <a:spcAft>
                <a:spcPts val="0"/>
              </a:spcAft>
              <a:buClr>
                <a:schemeClr val="dk2"/>
              </a:buClr>
              <a:buSzPts val="900"/>
              <a:buFont typeface="Arial"/>
              <a:buChar char="•"/>
            </a:pPr>
            <a:r>
              <a:rPr lang="en-GB" sz="1200" b="0" i="0" u="none" strike="noStrike" cap="none" dirty="0">
                <a:solidFill>
                  <a:schemeClr val="bg1"/>
                </a:solidFill>
                <a:latin typeface="Lato" panose="020F0502020204030203" pitchFamily="34" charset="77"/>
                <a:ea typeface="Calibri"/>
                <a:cs typeface="Calibri"/>
                <a:sym typeface="Calibri"/>
              </a:rPr>
              <a:t>Steve has 25 years of valuation experience including two years within the M&amp;A department of Hill Samuel Bank on a broad range of transactions and corporate finance activity.</a:t>
            </a:r>
            <a:endParaRPr dirty="0">
              <a:solidFill>
                <a:schemeClr val="bg1"/>
              </a:solidFill>
              <a:latin typeface="Lato" panose="020F0502020204030203" pitchFamily="34" charset="77"/>
            </a:endParaRPr>
          </a:p>
          <a:p>
            <a:pPr marL="271463" marR="0" lvl="1" indent="-90488" algn="l" rtl="0">
              <a:lnSpc>
                <a:spcPct val="90000"/>
              </a:lnSpc>
              <a:spcBef>
                <a:spcPts val="500"/>
              </a:spcBef>
              <a:spcAft>
                <a:spcPts val="0"/>
              </a:spcAft>
              <a:buClr>
                <a:schemeClr val="dk2"/>
              </a:buClr>
              <a:buSzPts val="900"/>
              <a:buFont typeface="Arial"/>
              <a:buChar char="•"/>
            </a:pPr>
            <a:r>
              <a:rPr lang="en-GB" sz="1200" b="0" i="0" u="none" strike="noStrike" cap="none" dirty="0">
                <a:solidFill>
                  <a:schemeClr val="bg1"/>
                </a:solidFill>
                <a:latin typeface="Lato" panose="020F0502020204030203" pitchFamily="34" charset="77"/>
                <a:ea typeface="Calibri"/>
                <a:cs typeface="Calibri"/>
                <a:sym typeface="Calibri"/>
              </a:rPr>
              <a:t>He has a physics degree from Imperial College, is an FCA, is a Member of the Expert Witness Institute, previously sat on the Special Interests Group for Valuations at the Institute of Chartered Accountants of England and Wales and lectures on valuations at Kings College, London as part of the Business Management Degree.</a:t>
            </a:r>
            <a:endParaRPr dirty="0">
              <a:solidFill>
                <a:schemeClr val="bg1"/>
              </a:solidFill>
              <a:latin typeface="Lato" panose="020F0502020204030203" pitchFamily="34" charset="77"/>
            </a:endParaRPr>
          </a:p>
          <a:p>
            <a:pPr marL="271463" marR="0" lvl="1" indent="-90488" algn="l" rtl="0">
              <a:lnSpc>
                <a:spcPct val="90000"/>
              </a:lnSpc>
              <a:spcBef>
                <a:spcPts val="500"/>
              </a:spcBef>
              <a:spcAft>
                <a:spcPts val="0"/>
              </a:spcAft>
              <a:buClr>
                <a:schemeClr val="dk2"/>
              </a:buClr>
              <a:buSzPts val="900"/>
              <a:buFont typeface="Arial"/>
              <a:buChar char="•"/>
            </a:pPr>
            <a:r>
              <a:rPr lang="en-GB" sz="1200" b="0" i="0" u="none" strike="noStrike" cap="none" dirty="0">
                <a:solidFill>
                  <a:schemeClr val="bg1"/>
                </a:solidFill>
                <a:latin typeface="Lato" panose="020F0502020204030203" pitchFamily="34" charset="77"/>
                <a:ea typeface="Calibri"/>
                <a:cs typeface="Calibri"/>
                <a:sym typeface="Calibri"/>
              </a:rPr>
              <a:t>Steve was made an honouree Member of the Royal Institute of Chartered Surveyors.</a:t>
            </a:r>
            <a:endParaRPr dirty="0">
              <a:solidFill>
                <a:schemeClr val="bg1"/>
              </a:solidFill>
              <a:latin typeface="Lato" panose="020F0502020204030203" pitchFamily="34" charset="77"/>
            </a:endParaRPr>
          </a:p>
          <a:p>
            <a:pPr marL="271463" marR="0" lvl="1" indent="-33338" algn="l" rtl="0">
              <a:lnSpc>
                <a:spcPct val="90000"/>
              </a:lnSpc>
              <a:spcBef>
                <a:spcPts val="500"/>
              </a:spcBef>
              <a:spcAft>
                <a:spcPts val="0"/>
              </a:spcAft>
              <a:buClr>
                <a:schemeClr val="dk2"/>
              </a:buClr>
              <a:buSzPts val="900"/>
              <a:buFont typeface="Arial"/>
              <a:buNone/>
            </a:pPr>
            <a:endParaRPr sz="1200" b="0" i="0" u="none" strike="noStrike" cap="none" dirty="0">
              <a:solidFill>
                <a:schemeClr val="bg1"/>
              </a:solidFill>
              <a:latin typeface="Lato" panose="020F0502020204030203" pitchFamily="34" charset="77"/>
              <a:ea typeface="Calibri"/>
              <a:cs typeface="Calibri"/>
              <a:sym typeface="Calibri"/>
            </a:endParaRPr>
          </a:p>
        </p:txBody>
      </p:sp>
      <p:sp>
        <p:nvSpPr>
          <p:cNvPr id="12" name="Google Shape;86;p13">
            <a:extLst>
              <a:ext uri="{FF2B5EF4-FFF2-40B4-BE49-F238E27FC236}">
                <a16:creationId xmlns:a16="http://schemas.microsoft.com/office/drawing/2014/main" id="{9B00F56B-339F-4A4F-85EB-2155DB39D35E}"/>
              </a:ext>
            </a:extLst>
          </p:cNvPr>
          <p:cNvSpPr txBox="1"/>
          <p:nvPr/>
        </p:nvSpPr>
        <p:spPr>
          <a:xfrm>
            <a:off x="5091870" y="4654563"/>
            <a:ext cx="1997480" cy="599053"/>
          </a:xfrm>
          <a:prstGeom prst="rect">
            <a:avLst/>
          </a:prstGeom>
          <a:noFill/>
          <a:ln>
            <a:noFill/>
          </a:ln>
        </p:spPr>
        <p:txBody>
          <a:bodyPr spcFirstLastPara="1" wrap="square" lIns="91425" tIns="45700" rIns="91425" bIns="45700" anchor="ctr" anchorCtr="0">
            <a:noAutofit/>
          </a:bodyPr>
          <a:lstStyle/>
          <a:p>
            <a:pPr marL="0" marR="0" lvl="0" indent="0" algn="l" rtl="0">
              <a:lnSpc>
                <a:spcPct val="70000"/>
              </a:lnSpc>
              <a:spcBef>
                <a:spcPts val="0"/>
              </a:spcBef>
              <a:spcAft>
                <a:spcPts val="0"/>
              </a:spcAft>
              <a:buClr>
                <a:srgbClr val="FF0000"/>
              </a:buClr>
              <a:buSzPts val="1100"/>
              <a:buFont typeface="Calibri"/>
              <a:buNone/>
            </a:pPr>
            <a:r>
              <a:rPr lang="en-GB" sz="1050" b="1" u="none" strike="noStrike" cap="none" dirty="0">
                <a:solidFill>
                  <a:schemeClr val="bg1"/>
                </a:solidFill>
                <a:latin typeface="Lato Semibold" panose="020F0502020204030203" pitchFamily="34" charset="77"/>
                <a:ea typeface="Calibri"/>
                <a:cs typeface="Calibri"/>
                <a:sym typeface="Calibri"/>
              </a:rPr>
              <a:t>+44 (0)779 935 0262</a:t>
            </a:r>
          </a:p>
          <a:p>
            <a:pPr marL="0" marR="0" lvl="0" indent="0" algn="l" rtl="0">
              <a:lnSpc>
                <a:spcPct val="70000"/>
              </a:lnSpc>
              <a:spcBef>
                <a:spcPts val="0"/>
              </a:spcBef>
              <a:spcAft>
                <a:spcPts val="0"/>
              </a:spcAft>
              <a:buClr>
                <a:srgbClr val="FF0000"/>
              </a:buClr>
              <a:buSzPts val="1100"/>
              <a:buFont typeface="Calibri"/>
              <a:buNone/>
            </a:pPr>
            <a:endParaRPr sz="1050" b="1" u="none" strike="noStrike" cap="none" dirty="0">
              <a:solidFill>
                <a:schemeClr val="bg1"/>
              </a:solidFill>
              <a:latin typeface="Lato Semibold" panose="020F0502020204030203" pitchFamily="34" charset="77"/>
              <a:ea typeface="Calibri"/>
              <a:cs typeface="Calibri"/>
              <a:sym typeface="Calibri"/>
            </a:endParaRPr>
          </a:p>
          <a:p>
            <a:pPr marL="0" marR="0" lvl="0" indent="0" algn="l" rtl="0">
              <a:lnSpc>
                <a:spcPct val="70000"/>
              </a:lnSpc>
              <a:spcBef>
                <a:spcPts val="0"/>
              </a:spcBef>
              <a:spcAft>
                <a:spcPts val="0"/>
              </a:spcAft>
              <a:buClr>
                <a:schemeClr val="dk2"/>
              </a:buClr>
              <a:buSzPts val="1100"/>
              <a:buFont typeface="Calibri"/>
              <a:buNone/>
            </a:pPr>
            <a:r>
              <a:rPr lang="en-GB" sz="1050" b="1" u="none" strike="noStrike" cap="none" dirty="0">
                <a:solidFill>
                  <a:schemeClr val="bg1"/>
                </a:solidFill>
                <a:latin typeface="Lato Semibold" panose="020F0502020204030203" pitchFamily="34" charset="77"/>
                <a:ea typeface="Calibri"/>
                <a:cs typeface="Calibri"/>
                <a:sym typeface="Calibri"/>
              </a:rPr>
              <a:t> </a:t>
            </a:r>
            <a:r>
              <a:rPr lang="en-GB" sz="1050" b="1" u="none" strike="noStrike" cap="none" dirty="0" err="1">
                <a:solidFill>
                  <a:schemeClr val="bg1"/>
                </a:solidFill>
                <a:latin typeface="Lato Semibold" panose="020F0502020204030203" pitchFamily="34" charset="77"/>
                <a:ea typeface="Calibri"/>
                <a:cs typeface="Calibri"/>
                <a:sym typeface="Calibri"/>
              </a:rPr>
              <a:t>sct@stjamesvaluation.com</a:t>
            </a:r>
            <a:br>
              <a:rPr lang="en-GB" sz="1050" b="1" u="none" strike="noStrike" cap="none" dirty="0">
                <a:solidFill>
                  <a:schemeClr val="bg1"/>
                </a:solidFill>
                <a:latin typeface="Lato Semibold" panose="020F0502020204030203" pitchFamily="34" charset="77"/>
                <a:ea typeface="Calibri"/>
                <a:cs typeface="Calibri"/>
                <a:sym typeface="Calibri"/>
              </a:rPr>
            </a:br>
            <a:endParaRPr sz="1050" b="1" u="none" strike="noStrike" cap="none" dirty="0">
              <a:solidFill>
                <a:schemeClr val="bg1"/>
              </a:solidFill>
              <a:latin typeface="Lato Semibold" panose="020F0502020204030203" pitchFamily="34" charset="77"/>
              <a:ea typeface="Calibri"/>
              <a:cs typeface="Calibri"/>
              <a:sym typeface="Calibri"/>
            </a:endParaRPr>
          </a:p>
        </p:txBody>
      </p:sp>
      <p:grpSp>
        <p:nvGrpSpPr>
          <p:cNvPr id="13" name="Google Shape;87;p13">
            <a:extLst>
              <a:ext uri="{FF2B5EF4-FFF2-40B4-BE49-F238E27FC236}">
                <a16:creationId xmlns:a16="http://schemas.microsoft.com/office/drawing/2014/main" id="{91F131A2-580A-F94B-9725-352D6AF8F474}"/>
              </a:ext>
            </a:extLst>
          </p:cNvPr>
          <p:cNvGrpSpPr/>
          <p:nvPr/>
        </p:nvGrpSpPr>
        <p:grpSpPr>
          <a:xfrm>
            <a:off x="4940911" y="4689386"/>
            <a:ext cx="180000" cy="180000"/>
            <a:chOff x="312" y="2053"/>
            <a:chExt cx="475" cy="475"/>
          </a:xfrm>
          <a:solidFill>
            <a:schemeClr val="bg1"/>
          </a:solidFill>
        </p:grpSpPr>
        <p:sp>
          <p:nvSpPr>
            <p:cNvPr id="14" name="Google Shape;88;p13">
              <a:extLst>
                <a:ext uri="{FF2B5EF4-FFF2-40B4-BE49-F238E27FC236}">
                  <a16:creationId xmlns:a16="http://schemas.microsoft.com/office/drawing/2014/main" id="{DAAE4D50-C0BB-164F-9895-33373A1DA744}"/>
                </a:ext>
              </a:extLst>
            </p:cNvPr>
            <p:cNvSpPr/>
            <p:nvPr/>
          </p:nvSpPr>
          <p:spPr>
            <a:xfrm>
              <a:off x="531" y="2392"/>
              <a:ext cx="37" cy="38"/>
            </a:xfrm>
            <a:custGeom>
              <a:avLst/>
              <a:gdLst/>
              <a:ahLst/>
              <a:cxnLst/>
              <a:rect l="l" t="t" r="r" b="b"/>
              <a:pathLst>
                <a:path w="259" h="260" extrusionOk="0">
                  <a:moveTo>
                    <a:pt x="130" y="0"/>
                  </a:moveTo>
                  <a:lnTo>
                    <a:pt x="156" y="3"/>
                  </a:lnTo>
                  <a:lnTo>
                    <a:pt x="180" y="10"/>
                  </a:lnTo>
                  <a:lnTo>
                    <a:pt x="202" y="22"/>
                  </a:lnTo>
                  <a:lnTo>
                    <a:pt x="221" y="38"/>
                  </a:lnTo>
                  <a:lnTo>
                    <a:pt x="237" y="57"/>
                  </a:lnTo>
                  <a:lnTo>
                    <a:pt x="249" y="79"/>
                  </a:lnTo>
                  <a:lnTo>
                    <a:pt x="256" y="104"/>
                  </a:lnTo>
                  <a:lnTo>
                    <a:pt x="259" y="130"/>
                  </a:lnTo>
                  <a:lnTo>
                    <a:pt x="256" y="156"/>
                  </a:lnTo>
                  <a:lnTo>
                    <a:pt x="249" y="180"/>
                  </a:lnTo>
                  <a:lnTo>
                    <a:pt x="237" y="202"/>
                  </a:lnTo>
                  <a:lnTo>
                    <a:pt x="221" y="222"/>
                  </a:lnTo>
                  <a:lnTo>
                    <a:pt x="202" y="238"/>
                  </a:lnTo>
                  <a:lnTo>
                    <a:pt x="180" y="250"/>
                  </a:lnTo>
                  <a:lnTo>
                    <a:pt x="156" y="257"/>
                  </a:lnTo>
                  <a:lnTo>
                    <a:pt x="130" y="260"/>
                  </a:lnTo>
                  <a:lnTo>
                    <a:pt x="103" y="257"/>
                  </a:lnTo>
                  <a:lnTo>
                    <a:pt x="79" y="250"/>
                  </a:lnTo>
                  <a:lnTo>
                    <a:pt x="57" y="238"/>
                  </a:lnTo>
                  <a:lnTo>
                    <a:pt x="38" y="222"/>
                  </a:lnTo>
                  <a:lnTo>
                    <a:pt x="22" y="202"/>
                  </a:lnTo>
                  <a:lnTo>
                    <a:pt x="10" y="180"/>
                  </a:lnTo>
                  <a:lnTo>
                    <a:pt x="3" y="156"/>
                  </a:lnTo>
                  <a:lnTo>
                    <a:pt x="0" y="130"/>
                  </a:lnTo>
                  <a:lnTo>
                    <a:pt x="3" y="104"/>
                  </a:lnTo>
                  <a:lnTo>
                    <a:pt x="10" y="79"/>
                  </a:lnTo>
                  <a:lnTo>
                    <a:pt x="22" y="57"/>
                  </a:lnTo>
                  <a:lnTo>
                    <a:pt x="38" y="38"/>
                  </a:lnTo>
                  <a:lnTo>
                    <a:pt x="57" y="22"/>
                  </a:lnTo>
                  <a:lnTo>
                    <a:pt x="79" y="10"/>
                  </a:lnTo>
                  <a:lnTo>
                    <a:pt x="103" y="3"/>
                  </a:lnTo>
                  <a:lnTo>
                    <a:pt x="130" y="0"/>
                  </a:lnTo>
                  <a:close/>
                </a:path>
              </a:pathLst>
            </a:custGeom>
            <a:gr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89;p13">
              <a:extLst>
                <a:ext uri="{FF2B5EF4-FFF2-40B4-BE49-F238E27FC236}">
                  <a16:creationId xmlns:a16="http://schemas.microsoft.com/office/drawing/2014/main" id="{A14C79E5-7BB8-D54B-994E-7060726EA23C}"/>
                </a:ext>
              </a:extLst>
            </p:cNvPr>
            <p:cNvSpPr/>
            <p:nvPr/>
          </p:nvSpPr>
          <p:spPr>
            <a:xfrm>
              <a:off x="487" y="2161"/>
              <a:ext cx="125" cy="216"/>
            </a:xfrm>
            <a:custGeom>
              <a:avLst/>
              <a:gdLst/>
              <a:ahLst/>
              <a:cxnLst/>
              <a:rect l="l" t="t" r="r" b="b"/>
              <a:pathLst>
                <a:path w="873" h="1510" extrusionOk="0">
                  <a:moveTo>
                    <a:pt x="74" y="0"/>
                  </a:moveTo>
                  <a:lnTo>
                    <a:pt x="799" y="0"/>
                  </a:lnTo>
                  <a:lnTo>
                    <a:pt x="818" y="2"/>
                  </a:lnTo>
                  <a:lnTo>
                    <a:pt x="836" y="9"/>
                  </a:lnTo>
                  <a:lnTo>
                    <a:pt x="851" y="20"/>
                  </a:lnTo>
                  <a:lnTo>
                    <a:pt x="863" y="34"/>
                  </a:lnTo>
                  <a:lnTo>
                    <a:pt x="870" y="51"/>
                  </a:lnTo>
                  <a:lnTo>
                    <a:pt x="873" y="69"/>
                  </a:lnTo>
                  <a:lnTo>
                    <a:pt x="873" y="1440"/>
                  </a:lnTo>
                  <a:lnTo>
                    <a:pt x="870" y="1458"/>
                  </a:lnTo>
                  <a:lnTo>
                    <a:pt x="863" y="1475"/>
                  </a:lnTo>
                  <a:lnTo>
                    <a:pt x="851" y="1489"/>
                  </a:lnTo>
                  <a:lnTo>
                    <a:pt x="836" y="1500"/>
                  </a:lnTo>
                  <a:lnTo>
                    <a:pt x="818" y="1507"/>
                  </a:lnTo>
                  <a:lnTo>
                    <a:pt x="799" y="1510"/>
                  </a:lnTo>
                  <a:lnTo>
                    <a:pt x="74" y="1510"/>
                  </a:lnTo>
                  <a:lnTo>
                    <a:pt x="55" y="1507"/>
                  </a:lnTo>
                  <a:lnTo>
                    <a:pt x="38" y="1500"/>
                  </a:lnTo>
                  <a:lnTo>
                    <a:pt x="22" y="1489"/>
                  </a:lnTo>
                  <a:lnTo>
                    <a:pt x="10" y="1475"/>
                  </a:lnTo>
                  <a:lnTo>
                    <a:pt x="3" y="1458"/>
                  </a:lnTo>
                  <a:lnTo>
                    <a:pt x="0" y="1440"/>
                  </a:lnTo>
                  <a:lnTo>
                    <a:pt x="0" y="69"/>
                  </a:lnTo>
                  <a:lnTo>
                    <a:pt x="3" y="51"/>
                  </a:lnTo>
                  <a:lnTo>
                    <a:pt x="10" y="34"/>
                  </a:lnTo>
                  <a:lnTo>
                    <a:pt x="22" y="20"/>
                  </a:lnTo>
                  <a:lnTo>
                    <a:pt x="38" y="9"/>
                  </a:lnTo>
                  <a:lnTo>
                    <a:pt x="55" y="2"/>
                  </a:lnTo>
                  <a:lnTo>
                    <a:pt x="74" y="0"/>
                  </a:lnTo>
                  <a:close/>
                </a:path>
              </a:pathLst>
            </a:custGeom>
            <a:gr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90;p13">
              <a:extLst>
                <a:ext uri="{FF2B5EF4-FFF2-40B4-BE49-F238E27FC236}">
                  <a16:creationId xmlns:a16="http://schemas.microsoft.com/office/drawing/2014/main" id="{C8D498E5-C4BB-8446-B0A5-66BDDAB43ABE}"/>
                </a:ext>
              </a:extLst>
            </p:cNvPr>
            <p:cNvSpPr/>
            <p:nvPr/>
          </p:nvSpPr>
          <p:spPr>
            <a:xfrm>
              <a:off x="312" y="2053"/>
              <a:ext cx="475" cy="475"/>
            </a:xfrm>
            <a:custGeom>
              <a:avLst/>
              <a:gdLst/>
              <a:ahLst/>
              <a:cxnLst/>
              <a:rect l="l" t="t" r="r" b="b"/>
              <a:pathLst>
                <a:path w="3325" h="3325" extrusionOk="0">
                  <a:moveTo>
                    <a:pt x="1245" y="605"/>
                  </a:moveTo>
                  <a:lnTo>
                    <a:pt x="1208" y="608"/>
                  </a:lnTo>
                  <a:lnTo>
                    <a:pt x="1173" y="617"/>
                  </a:lnTo>
                  <a:lnTo>
                    <a:pt x="1140" y="631"/>
                  </a:lnTo>
                  <a:lnTo>
                    <a:pt x="1109" y="649"/>
                  </a:lnTo>
                  <a:lnTo>
                    <a:pt x="1083" y="672"/>
                  </a:lnTo>
                  <a:lnTo>
                    <a:pt x="1060" y="699"/>
                  </a:lnTo>
                  <a:lnTo>
                    <a:pt x="1042" y="729"/>
                  </a:lnTo>
                  <a:lnTo>
                    <a:pt x="1028" y="762"/>
                  </a:lnTo>
                  <a:lnTo>
                    <a:pt x="1019" y="798"/>
                  </a:lnTo>
                  <a:lnTo>
                    <a:pt x="1016" y="835"/>
                  </a:lnTo>
                  <a:lnTo>
                    <a:pt x="1016" y="2483"/>
                  </a:lnTo>
                  <a:lnTo>
                    <a:pt x="1019" y="2520"/>
                  </a:lnTo>
                  <a:lnTo>
                    <a:pt x="1028" y="2555"/>
                  </a:lnTo>
                  <a:lnTo>
                    <a:pt x="1042" y="2588"/>
                  </a:lnTo>
                  <a:lnTo>
                    <a:pt x="1060" y="2619"/>
                  </a:lnTo>
                  <a:lnTo>
                    <a:pt x="1083" y="2646"/>
                  </a:lnTo>
                  <a:lnTo>
                    <a:pt x="1109" y="2668"/>
                  </a:lnTo>
                  <a:lnTo>
                    <a:pt x="1140" y="2687"/>
                  </a:lnTo>
                  <a:lnTo>
                    <a:pt x="1173" y="2701"/>
                  </a:lnTo>
                  <a:lnTo>
                    <a:pt x="1208" y="2709"/>
                  </a:lnTo>
                  <a:lnTo>
                    <a:pt x="1245" y="2712"/>
                  </a:lnTo>
                  <a:lnTo>
                    <a:pt x="2080" y="2712"/>
                  </a:lnTo>
                  <a:lnTo>
                    <a:pt x="2117" y="2709"/>
                  </a:lnTo>
                  <a:lnTo>
                    <a:pt x="2152" y="2701"/>
                  </a:lnTo>
                  <a:lnTo>
                    <a:pt x="2185" y="2687"/>
                  </a:lnTo>
                  <a:lnTo>
                    <a:pt x="2215" y="2668"/>
                  </a:lnTo>
                  <a:lnTo>
                    <a:pt x="2242" y="2646"/>
                  </a:lnTo>
                  <a:lnTo>
                    <a:pt x="2265" y="2619"/>
                  </a:lnTo>
                  <a:lnTo>
                    <a:pt x="2283" y="2588"/>
                  </a:lnTo>
                  <a:lnTo>
                    <a:pt x="2297" y="2555"/>
                  </a:lnTo>
                  <a:lnTo>
                    <a:pt x="2306" y="2520"/>
                  </a:lnTo>
                  <a:lnTo>
                    <a:pt x="2309" y="2483"/>
                  </a:lnTo>
                  <a:lnTo>
                    <a:pt x="2309" y="835"/>
                  </a:lnTo>
                  <a:lnTo>
                    <a:pt x="2306" y="798"/>
                  </a:lnTo>
                  <a:lnTo>
                    <a:pt x="2297" y="762"/>
                  </a:lnTo>
                  <a:lnTo>
                    <a:pt x="2283" y="729"/>
                  </a:lnTo>
                  <a:lnTo>
                    <a:pt x="2265" y="699"/>
                  </a:lnTo>
                  <a:lnTo>
                    <a:pt x="2242" y="672"/>
                  </a:lnTo>
                  <a:lnTo>
                    <a:pt x="2215" y="649"/>
                  </a:lnTo>
                  <a:lnTo>
                    <a:pt x="2185" y="631"/>
                  </a:lnTo>
                  <a:lnTo>
                    <a:pt x="2152" y="617"/>
                  </a:lnTo>
                  <a:lnTo>
                    <a:pt x="2117" y="608"/>
                  </a:lnTo>
                  <a:lnTo>
                    <a:pt x="2080" y="605"/>
                  </a:lnTo>
                  <a:lnTo>
                    <a:pt x="1245" y="605"/>
                  </a:lnTo>
                  <a:close/>
                  <a:moveTo>
                    <a:pt x="1661" y="0"/>
                  </a:moveTo>
                  <a:lnTo>
                    <a:pt x="1763" y="3"/>
                  </a:lnTo>
                  <a:lnTo>
                    <a:pt x="1863" y="12"/>
                  </a:lnTo>
                  <a:lnTo>
                    <a:pt x="1962" y="27"/>
                  </a:lnTo>
                  <a:lnTo>
                    <a:pt x="2057" y="47"/>
                  </a:lnTo>
                  <a:lnTo>
                    <a:pt x="2151" y="73"/>
                  </a:lnTo>
                  <a:lnTo>
                    <a:pt x="2243" y="104"/>
                  </a:lnTo>
                  <a:lnTo>
                    <a:pt x="2332" y="140"/>
                  </a:lnTo>
                  <a:lnTo>
                    <a:pt x="2418" y="181"/>
                  </a:lnTo>
                  <a:lnTo>
                    <a:pt x="2502" y="227"/>
                  </a:lnTo>
                  <a:lnTo>
                    <a:pt x="2582" y="277"/>
                  </a:lnTo>
                  <a:lnTo>
                    <a:pt x="2660" y="333"/>
                  </a:lnTo>
                  <a:lnTo>
                    <a:pt x="2734" y="391"/>
                  </a:lnTo>
                  <a:lnTo>
                    <a:pt x="2804" y="454"/>
                  </a:lnTo>
                  <a:lnTo>
                    <a:pt x="2871" y="521"/>
                  </a:lnTo>
                  <a:lnTo>
                    <a:pt x="2934" y="591"/>
                  </a:lnTo>
                  <a:lnTo>
                    <a:pt x="2993" y="665"/>
                  </a:lnTo>
                  <a:lnTo>
                    <a:pt x="3048" y="743"/>
                  </a:lnTo>
                  <a:lnTo>
                    <a:pt x="3098" y="823"/>
                  </a:lnTo>
                  <a:lnTo>
                    <a:pt x="3144" y="907"/>
                  </a:lnTo>
                  <a:lnTo>
                    <a:pt x="3185" y="993"/>
                  </a:lnTo>
                  <a:lnTo>
                    <a:pt x="3221" y="1082"/>
                  </a:lnTo>
                  <a:lnTo>
                    <a:pt x="3252" y="1174"/>
                  </a:lnTo>
                  <a:lnTo>
                    <a:pt x="3278" y="1268"/>
                  </a:lnTo>
                  <a:lnTo>
                    <a:pt x="3298" y="1363"/>
                  </a:lnTo>
                  <a:lnTo>
                    <a:pt x="3313" y="1462"/>
                  </a:lnTo>
                  <a:lnTo>
                    <a:pt x="3322" y="1561"/>
                  </a:lnTo>
                  <a:lnTo>
                    <a:pt x="3325" y="1661"/>
                  </a:lnTo>
                  <a:lnTo>
                    <a:pt x="3322" y="1763"/>
                  </a:lnTo>
                  <a:lnTo>
                    <a:pt x="3313" y="1863"/>
                  </a:lnTo>
                  <a:lnTo>
                    <a:pt x="3298" y="1962"/>
                  </a:lnTo>
                  <a:lnTo>
                    <a:pt x="3278" y="2057"/>
                  </a:lnTo>
                  <a:lnTo>
                    <a:pt x="3252" y="2151"/>
                  </a:lnTo>
                  <a:lnTo>
                    <a:pt x="3221" y="2243"/>
                  </a:lnTo>
                  <a:lnTo>
                    <a:pt x="3185" y="2332"/>
                  </a:lnTo>
                  <a:lnTo>
                    <a:pt x="3144" y="2418"/>
                  </a:lnTo>
                  <a:lnTo>
                    <a:pt x="3098" y="2502"/>
                  </a:lnTo>
                  <a:lnTo>
                    <a:pt x="3048" y="2582"/>
                  </a:lnTo>
                  <a:lnTo>
                    <a:pt x="2993" y="2660"/>
                  </a:lnTo>
                  <a:lnTo>
                    <a:pt x="2934" y="2734"/>
                  </a:lnTo>
                  <a:lnTo>
                    <a:pt x="2871" y="2804"/>
                  </a:lnTo>
                  <a:lnTo>
                    <a:pt x="2804" y="2871"/>
                  </a:lnTo>
                  <a:lnTo>
                    <a:pt x="2734" y="2934"/>
                  </a:lnTo>
                  <a:lnTo>
                    <a:pt x="2660" y="2993"/>
                  </a:lnTo>
                  <a:lnTo>
                    <a:pt x="2582" y="3048"/>
                  </a:lnTo>
                  <a:lnTo>
                    <a:pt x="2502" y="3098"/>
                  </a:lnTo>
                  <a:lnTo>
                    <a:pt x="2418" y="3144"/>
                  </a:lnTo>
                  <a:lnTo>
                    <a:pt x="2332" y="3185"/>
                  </a:lnTo>
                  <a:lnTo>
                    <a:pt x="2243" y="3221"/>
                  </a:lnTo>
                  <a:lnTo>
                    <a:pt x="2151" y="3252"/>
                  </a:lnTo>
                  <a:lnTo>
                    <a:pt x="2057" y="3278"/>
                  </a:lnTo>
                  <a:lnTo>
                    <a:pt x="1962" y="3298"/>
                  </a:lnTo>
                  <a:lnTo>
                    <a:pt x="1863" y="3313"/>
                  </a:lnTo>
                  <a:lnTo>
                    <a:pt x="1763" y="3322"/>
                  </a:lnTo>
                  <a:lnTo>
                    <a:pt x="1661" y="3325"/>
                  </a:lnTo>
                  <a:lnTo>
                    <a:pt x="1561" y="3322"/>
                  </a:lnTo>
                  <a:lnTo>
                    <a:pt x="1462" y="3313"/>
                  </a:lnTo>
                  <a:lnTo>
                    <a:pt x="1363" y="3298"/>
                  </a:lnTo>
                  <a:lnTo>
                    <a:pt x="1268" y="3278"/>
                  </a:lnTo>
                  <a:lnTo>
                    <a:pt x="1174" y="3252"/>
                  </a:lnTo>
                  <a:lnTo>
                    <a:pt x="1082" y="3221"/>
                  </a:lnTo>
                  <a:lnTo>
                    <a:pt x="993" y="3185"/>
                  </a:lnTo>
                  <a:lnTo>
                    <a:pt x="907" y="3144"/>
                  </a:lnTo>
                  <a:lnTo>
                    <a:pt x="823" y="3098"/>
                  </a:lnTo>
                  <a:lnTo>
                    <a:pt x="743" y="3048"/>
                  </a:lnTo>
                  <a:lnTo>
                    <a:pt x="665" y="2993"/>
                  </a:lnTo>
                  <a:lnTo>
                    <a:pt x="591" y="2934"/>
                  </a:lnTo>
                  <a:lnTo>
                    <a:pt x="521" y="2871"/>
                  </a:lnTo>
                  <a:lnTo>
                    <a:pt x="454" y="2804"/>
                  </a:lnTo>
                  <a:lnTo>
                    <a:pt x="391" y="2734"/>
                  </a:lnTo>
                  <a:lnTo>
                    <a:pt x="333" y="2660"/>
                  </a:lnTo>
                  <a:lnTo>
                    <a:pt x="277" y="2582"/>
                  </a:lnTo>
                  <a:lnTo>
                    <a:pt x="227" y="2502"/>
                  </a:lnTo>
                  <a:lnTo>
                    <a:pt x="181" y="2418"/>
                  </a:lnTo>
                  <a:lnTo>
                    <a:pt x="140" y="2332"/>
                  </a:lnTo>
                  <a:lnTo>
                    <a:pt x="104" y="2243"/>
                  </a:lnTo>
                  <a:lnTo>
                    <a:pt x="73" y="2151"/>
                  </a:lnTo>
                  <a:lnTo>
                    <a:pt x="47" y="2057"/>
                  </a:lnTo>
                  <a:lnTo>
                    <a:pt x="27" y="1962"/>
                  </a:lnTo>
                  <a:lnTo>
                    <a:pt x="12" y="1863"/>
                  </a:lnTo>
                  <a:lnTo>
                    <a:pt x="3" y="1763"/>
                  </a:lnTo>
                  <a:lnTo>
                    <a:pt x="0" y="1661"/>
                  </a:lnTo>
                  <a:lnTo>
                    <a:pt x="3" y="1561"/>
                  </a:lnTo>
                  <a:lnTo>
                    <a:pt x="12" y="1462"/>
                  </a:lnTo>
                  <a:lnTo>
                    <a:pt x="27" y="1363"/>
                  </a:lnTo>
                  <a:lnTo>
                    <a:pt x="47" y="1268"/>
                  </a:lnTo>
                  <a:lnTo>
                    <a:pt x="73" y="1174"/>
                  </a:lnTo>
                  <a:lnTo>
                    <a:pt x="104" y="1082"/>
                  </a:lnTo>
                  <a:lnTo>
                    <a:pt x="140" y="993"/>
                  </a:lnTo>
                  <a:lnTo>
                    <a:pt x="181" y="907"/>
                  </a:lnTo>
                  <a:lnTo>
                    <a:pt x="227" y="823"/>
                  </a:lnTo>
                  <a:lnTo>
                    <a:pt x="277" y="743"/>
                  </a:lnTo>
                  <a:lnTo>
                    <a:pt x="333" y="665"/>
                  </a:lnTo>
                  <a:lnTo>
                    <a:pt x="391" y="591"/>
                  </a:lnTo>
                  <a:lnTo>
                    <a:pt x="454" y="521"/>
                  </a:lnTo>
                  <a:lnTo>
                    <a:pt x="521" y="454"/>
                  </a:lnTo>
                  <a:lnTo>
                    <a:pt x="591" y="391"/>
                  </a:lnTo>
                  <a:lnTo>
                    <a:pt x="665" y="333"/>
                  </a:lnTo>
                  <a:lnTo>
                    <a:pt x="743" y="277"/>
                  </a:lnTo>
                  <a:lnTo>
                    <a:pt x="823" y="227"/>
                  </a:lnTo>
                  <a:lnTo>
                    <a:pt x="907" y="181"/>
                  </a:lnTo>
                  <a:lnTo>
                    <a:pt x="993" y="140"/>
                  </a:lnTo>
                  <a:lnTo>
                    <a:pt x="1082" y="104"/>
                  </a:lnTo>
                  <a:lnTo>
                    <a:pt x="1174" y="73"/>
                  </a:lnTo>
                  <a:lnTo>
                    <a:pt x="1268" y="47"/>
                  </a:lnTo>
                  <a:lnTo>
                    <a:pt x="1363" y="27"/>
                  </a:lnTo>
                  <a:lnTo>
                    <a:pt x="1462" y="12"/>
                  </a:lnTo>
                  <a:lnTo>
                    <a:pt x="1561" y="3"/>
                  </a:lnTo>
                  <a:lnTo>
                    <a:pt x="1661" y="0"/>
                  </a:lnTo>
                  <a:close/>
                </a:path>
              </a:pathLst>
            </a:custGeom>
            <a:gr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7" name="Google Shape;91;p13">
            <a:extLst>
              <a:ext uri="{FF2B5EF4-FFF2-40B4-BE49-F238E27FC236}">
                <a16:creationId xmlns:a16="http://schemas.microsoft.com/office/drawing/2014/main" id="{FD4150F0-F6F6-8B4B-95DB-C99CCD8044B8}"/>
              </a:ext>
            </a:extLst>
          </p:cNvPr>
          <p:cNvSpPr/>
          <p:nvPr/>
        </p:nvSpPr>
        <p:spPr>
          <a:xfrm>
            <a:off x="4940911" y="4934891"/>
            <a:ext cx="181466" cy="181466"/>
          </a:xfrm>
          <a:custGeom>
            <a:avLst/>
            <a:gdLst/>
            <a:ahLst/>
            <a:cxnLst/>
            <a:rect l="l" t="t" r="r" b="b"/>
            <a:pathLst>
              <a:path w="3325" h="3325" extrusionOk="0">
                <a:moveTo>
                  <a:pt x="671" y="1882"/>
                </a:moveTo>
                <a:lnTo>
                  <a:pt x="671" y="2054"/>
                </a:lnTo>
                <a:lnTo>
                  <a:pt x="1232" y="2054"/>
                </a:lnTo>
                <a:lnTo>
                  <a:pt x="1223" y="2024"/>
                </a:lnTo>
                <a:lnTo>
                  <a:pt x="1218" y="1991"/>
                </a:lnTo>
                <a:lnTo>
                  <a:pt x="1216" y="1958"/>
                </a:lnTo>
                <a:lnTo>
                  <a:pt x="1216" y="1948"/>
                </a:lnTo>
                <a:lnTo>
                  <a:pt x="1218" y="1938"/>
                </a:lnTo>
                <a:lnTo>
                  <a:pt x="1224" y="1882"/>
                </a:lnTo>
                <a:lnTo>
                  <a:pt x="671" y="1882"/>
                </a:lnTo>
                <a:close/>
                <a:moveTo>
                  <a:pt x="485" y="1544"/>
                </a:moveTo>
                <a:lnTo>
                  <a:pt x="485" y="1716"/>
                </a:lnTo>
                <a:lnTo>
                  <a:pt x="1245" y="1716"/>
                </a:lnTo>
                <a:lnTo>
                  <a:pt x="1266" y="1544"/>
                </a:lnTo>
                <a:lnTo>
                  <a:pt x="485" y="1544"/>
                </a:lnTo>
                <a:close/>
                <a:moveTo>
                  <a:pt x="1501" y="1168"/>
                </a:moveTo>
                <a:lnTo>
                  <a:pt x="1486" y="1191"/>
                </a:lnTo>
                <a:lnTo>
                  <a:pt x="1478" y="1218"/>
                </a:lnTo>
                <a:lnTo>
                  <a:pt x="1478" y="1217"/>
                </a:lnTo>
                <a:lnTo>
                  <a:pt x="1478" y="1220"/>
                </a:lnTo>
                <a:lnTo>
                  <a:pt x="1475" y="1246"/>
                </a:lnTo>
                <a:lnTo>
                  <a:pt x="1439" y="1544"/>
                </a:lnTo>
                <a:lnTo>
                  <a:pt x="1435" y="1578"/>
                </a:lnTo>
                <a:lnTo>
                  <a:pt x="1389" y="1958"/>
                </a:lnTo>
                <a:lnTo>
                  <a:pt x="1392" y="1985"/>
                </a:lnTo>
                <a:lnTo>
                  <a:pt x="1392" y="1987"/>
                </a:lnTo>
                <a:lnTo>
                  <a:pt x="1393" y="1989"/>
                </a:lnTo>
                <a:lnTo>
                  <a:pt x="1396" y="2000"/>
                </a:lnTo>
                <a:lnTo>
                  <a:pt x="1399" y="2010"/>
                </a:lnTo>
                <a:lnTo>
                  <a:pt x="1400" y="2011"/>
                </a:lnTo>
                <a:lnTo>
                  <a:pt x="1400" y="2014"/>
                </a:lnTo>
                <a:lnTo>
                  <a:pt x="1413" y="2034"/>
                </a:lnTo>
                <a:lnTo>
                  <a:pt x="1413" y="2035"/>
                </a:lnTo>
                <a:lnTo>
                  <a:pt x="1429" y="2054"/>
                </a:lnTo>
                <a:lnTo>
                  <a:pt x="1449" y="2070"/>
                </a:lnTo>
                <a:lnTo>
                  <a:pt x="1471" y="2082"/>
                </a:lnTo>
                <a:lnTo>
                  <a:pt x="1497" y="2090"/>
                </a:lnTo>
                <a:lnTo>
                  <a:pt x="1524" y="2093"/>
                </a:lnTo>
                <a:lnTo>
                  <a:pt x="2764" y="2093"/>
                </a:lnTo>
                <a:lnTo>
                  <a:pt x="2791" y="2090"/>
                </a:lnTo>
                <a:lnTo>
                  <a:pt x="2817" y="2082"/>
                </a:lnTo>
                <a:lnTo>
                  <a:pt x="2839" y="2070"/>
                </a:lnTo>
                <a:lnTo>
                  <a:pt x="2860" y="2054"/>
                </a:lnTo>
                <a:lnTo>
                  <a:pt x="2876" y="2034"/>
                </a:lnTo>
                <a:lnTo>
                  <a:pt x="2889" y="2010"/>
                </a:lnTo>
                <a:lnTo>
                  <a:pt x="2896" y="1985"/>
                </a:lnTo>
                <a:lnTo>
                  <a:pt x="2899" y="1958"/>
                </a:lnTo>
                <a:lnTo>
                  <a:pt x="2985" y="1246"/>
                </a:lnTo>
                <a:lnTo>
                  <a:pt x="2983" y="1226"/>
                </a:lnTo>
                <a:lnTo>
                  <a:pt x="2221" y="1666"/>
                </a:lnTo>
                <a:lnTo>
                  <a:pt x="2220" y="1667"/>
                </a:lnTo>
                <a:lnTo>
                  <a:pt x="2218" y="1667"/>
                </a:lnTo>
                <a:lnTo>
                  <a:pt x="2215" y="1668"/>
                </a:lnTo>
                <a:lnTo>
                  <a:pt x="2208" y="1673"/>
                </a:lnTo>
                <a:lnTo>
                  <a:pt x="2200" y="1676"/>
                </a:lnTo>
                <a:lnTo>
                  <a:pt x="2198" y="1676"/>
                </a:lnTo>
                <a:lnTo>
                  <a:pt x="2181" y="1678"/>
                </a:lnTo>
                <a:lnTo>
                  <a:pt x="2181" y="1678"/>
                </a:lnTo>
                <a:lnTo>
                  <a:pt x="2163" y="1676"/>
                </a:lnTo>
                <a:lnTo>
                  <a:pt x="2161" y="1676"/>
                </a:lnTo>
                <a:lnTo>
                  <a:pt x="2153" y="1673"/>
                </a:lnTo>
                <a:lnTo>
                  <a:pt x="2146" y="1668"/>
                </a:lnTo>
                <a:lnTo>
                  <a:pt x="2143" y="1667"/>
                </a:lnTo>
                <a:lnTo>
                  <a:pt x="2140" y="1666"/>
                </a:lnTo>
                <a:lnTo>
                  <a:pt x="1501" y="1232"/>
                </a:lnTo>
                <a:lnTo>
                  <a:pt x="1501" y="1168"/>
                </a:lnTo>
                <a:close/>
                <a:moveTo>
                  <a:pt x="317" y="1148"/>
                </a:moveTo>
                <a:lnTo>
                  <a:pt x="317" y="1321"/>
                </a:lnTo>
                <a:lnTo>
                  <a:pt x="1292" y="1321"/>
                </a:lnTo>
                <a:lnTo>
                  <a:pt x="1303" y="1232"/>
                </a:lnTo>
                <a:lnTo>
                  <a:pt x="1308" y="1190"/>
                </a:lnTo>
                <a:lnTo>
                  <a:pt x="1318" y="1148"/>
                </a:lnTo>
                <a:lnTo>
                  <a:pt x="317" y="1148"/>
                </a:lnTo>
                <a:close/>
                <a:moveTo>
                  <a:pt x="1610" y="1110"/>
                </a:moveTo>
                <a:lnTo>
                  <a:pt x="1594" y="1112"/>
                </a:lnTo>
                <a:lnTo>
                  <a:pt x="2181" y="1512"/>
                </a:lnTo>
                <a:lnTo>
                  <a:pt x="2875" y="1113"/>
                </a:lnTo>
                <a:lnTo>
                  <a:pt x="2850" y="1110"/>
                </a:lnTo>
                <a:lnTo>
                  <a:pt x="1610" y="1110"/>
                </a:lnTo>
                <a:close/>
                <a:moveTo>
                  <a:pt x="1661" y="0"/>
                </a:moveTo>
                <a:lnTo>
                  <a:pt x="1764" y="3"/>
                </a:lnTo>
                <a:lnTo>
                  <a:pt x="1864" y="12"/>
                </a:lnTo>
                <a:lnTo>
                  <a:pt x="1961" y="27"/>
                </a:lnTo>
                <a:lnTo>
                  <a:pt x="2057" y="48"/>
                </a:lnTo>
                <a:lnTo>
                  <a:pt x="2151" y="73"/>
                </a:lnTo>
                <a:lnTo>
                  <a:pt x="2242" y="104"/>
                </a:lnTo>
                <a:lnTo>
                  <a:pt x="2331" y="141"/>
                </a:lnTo>
                <a:lnTo>
                  <a:pt x="2418" y="181"/>
                </a:lnTo>
                <a:lnTo>
                  <a:pt x="2501" y="227"/>
                </a:lnTo>
                <a:lnTo>
                  <a:pt x="2582" y="277"/>
                </a:lnTo>
                <a:lnTo>
                  <a:pt x="2659" y="332"/>
                </a:lnTo>
                <a:lnTo>
                  <a:pt x="2734" y="391"/>
                </a:lnTo>
                <a:lnTo>
                  <a:pt x="2804" y="454"/>
                </a:lnTo>
                <a:lnTo>
                  <a:pt x="2871" y="521"/>
                </a:lnTo>
                <a:lnTo>
                  <a:pt x="2934" y="592"/>
                </a:lnTo>
                <a:lnTo>
                  <a:pt x="2993" y="666"/>
                </a:lnTo>
                <a:lnTo>
                  <a:pt x="3048" y="743"/>
                </a:lnTo>
                <a:lnTo>
                  <a:pt x="3098" y="824"/>
                </a:lnTo>
                <a:lnTo>
                  <a:pt x="3144" y="907"/>
                </a:lnTo>
                <a:lnTo>
                  <a:pt x="3185" y="994"/>
                </a:lnTo>
                <a:lnTo>
                  <a:pt x="3221" y="1083"/>
                </a:lnTo>
                <a:lnTo>
                  <a:pt x="3252" y="1174"/>
                </a:lnTo>
                <a:lnTo>
                  <a:pt x="3277" y="1268"/>
                </a:lnTo>
                <a:lnTo>
                  <a:pt x="3299" y="1364"/>
                </a:lnTo>
                <a:lnTo>
                  <a:pt x="3313" y="1462"/>
                </a:lnTo>
                <a:lnTo>
                  <a:pt x="3322" y="1561"/>
                </a:lnTo>
                <a:lnTo>
                  <a:pt x="3325" y="1662"/>
                </a:lnTo>
                <a:lnTo>
                  <a:pt x="3322" y="1764"/>
                </a:lnTo>
                <a:lnTo>
                  <a:pt x="3313" y="1864"/>
                </a:lnTo>
                <a:lnTo>
                  <a:pt x="3299" y="1961"/>
                </a:lnTo>
                <a:lnTo>
                  <a:pt x="3277" y="2057"/>
                </a:lnTo>
                <a:lnTo>
                  <a:pt x="3252" y="2151"/>
                </a:lnTo>
                <a:lnTo>
                  <a:pt x="3221" y="2242"/>
                </a:lnTo>
                <a:lnTo>
                  <a:pt x="3185" y="2331"/>
                </a:lnTo>
                <a:lnTo>
                  <a:pt x="3144" y="2418"/>
                </a:lnTo>
                <a:lnTo>
                  <a:pt x="3098" y="2501"/>
                </a:lnTo>
                <a:lnTo>
                  <a:pt x="3048" y="2582"/>
                </a:lnTo>
                <a:lnTo>
                  <a:pt x="2993" y="2660"/>
                </a:lnTo>
                <a:lnTo>
                  <a:pt x="2934" y="2734"/>
                </a:lnTo>
                <a:lnTo>
                  <a:pt x="2871" y="2804"/>
                </a:lnTo>
                <a:lnTo>
                  <a:pt x="2804" y="2872"/>
                </a:lnTo>
                <a:lnTo>
                  <a:pt x="2734" y="2934"/>
                </a:lnTo>
                <a:lnTo>
                  <a:pt x="2659" y="2993"/>
                </a:lnTo>
                <a:lnTo>
                  <a:pt x="2582" y="3048"/>
                </a:lnTo>
                <a:lnTo>
                  <a:pt x="2501" y="3098"/>
                </a:lnTo>
                <a:lnTo>
                  <a:pt x="2418" y="3144"/>
                </a:lnTo>
                <a:lnTo>
                  <a:pt x="2331" y="3185"/>
                </a:lnTo>
                <a:lnTo>
                  <a:pt x="2242" y="3221"/>
                </a:lnTo>
                <a:lnTo>
                  <a:pt x="2151" y="3252"/>
                </a:lnTo>
                <a:lnTo>
                  <a:pt x="2057" y="3278"/>
                </a:lnTo>
                <a:lnTo>
                  <a:pt x="1961" y="3299"/>
                </a:lnTo>
                <a:lnTo>
                  <a:pt x="1864" y="3313"/>
                </a:lnTo>
                <a:lnTo>
                  <a:pt x="1764" y="3322"/>
                </a:lnTo>
                <a:lnTo>
                  <a:pt x="1661" y="3325"/>
                </a:lnTo>
                <a:lnTo>
                  <a:pt x="1561" y="3322"/>
                </a:lnTo>
                <a:lnTo>
                  <a:pt x="1461" y="3313"/>
                </a:lnTo>
                <a:lnTo>
                  <a:pt x="1364" y="3299"/>
                </a:lnTo>
                <a:lnTo>
                  <a:pt x="1268" y="3278"/>
                </a:lnTo>
                <a:lnTo>
                  <a:pt x="1174" y="3252"/>
                </a:lnTo>
                <a:lnTo>
                  <a:pt x="1083" y="3221"/>
                </a:lnTo>
                <a:lnTo>
                  <a:pt x="994" y="3185"/>
                </a:lnTo>
                <a:lnTo>
                  <a:pt x="907" y="3144"/>
                </a:lnTo>
                <a:lnTo>
                  <a:pt x="824" y="3098"/>
                </a:lnTo>
                <a:lnTo>
                  <a:pt x="743" y="3048"/>
                </a:lnTo>
                <a:lnTo>
                  <a:pt x="666" y="2993"/>
                </a:lnTo>
                <a:lnTo>
                  <a:pt x="591" y="2934"/>
                </a:lnTo>
                <a:lnTo>
                  <a:pt x="521" y="2872"/>
                </a:lnTo>
                <a:lnTo>
                  <a:pt x="454" y="2804"/>
                </a:lnTo>
                <a:lnTo>
                  <a:pt x="391" y="2734"/>
                </a:lnTo>
                <a:lnTo>
                  <a:pt x="332" y="2660"/>
                </a:lnTo>
                <a:lnTo>
                  <a:pt x="277" y="2582"/>
                </a:lnTo>
                <a:lnTo>
                  <a:pt x="227" y="2501"/>
                </a:lnTo>
                <a:lnTo>
                  <a:pt x="181" y="2418"/>
                </a:lnTo>
                <a:lnTo>
                  <a:pt x="140" y="2331"/>
                </a:lnTo>
                <a:lnTo>
                  <a:pt x="104" y="2242"/>
                </a:lnTo>
                <a:lnTo>
                  <a:pt x="73" y="2151"/>
                </a:lnTo>
                <a:lnTo>
                  <a:pt x="47" y="2057"/>
                </a:lnTo>
                <a:lnTo>
                  <a:pt x="26" y="1961"/>
                </a:lnTo>
                <a:lnTo>
                  <a:pt x="12" y="1864"/>
                </a:lnTo>
                <a:lnTo>
                  <a:pt x="3" y="1764"/>
                </a:lnTo>
                <a:lnTo>
                  <a:pt x="0" y="1662"/>
                </a:lnTo>
                <a:lnTo>
                  <a:pt x="3" y="1561"/>
                </a:lnTo>
                <a:lnTo>
                  <a:pt x="12" y="1462"/>
                </a:lnTo>
                <a:lnTo>
                  <a:pt x="26" y="1364"/>
                </a:lnTo>
                <a:lnTo>
                  <a:pt x="47" y="1268"/>
                </a:lnTo>
                <a:lnTo>
                  <a:pt x="73" y="1174"/>
                </a:lnTo>
                <a:lnTo>
                  <a:pt x="104" y="1083"/>
                </a:lnTo>
                <a:lnTo>
                  <a:pt x="140" y="994"/>
                </a:lnTo>
                <a:lnTo>
                  <a:pt x="181" y="907"/>
                </a:lnTo>
                <a:lnTo>
                  <a:pt x="227" y="824"/>
                </a:lnTo>
                <a:lnTo>
                  <a:pt x="277" y="743"/>
                </a:lnTo>
                <a:lnTo>
                  <a:pt x="332" y="666"/>
                </a:lnTo>
                <a:lnTo>
                  <a:pt x="391" y="592"/>
                </a:lnTo>
                <a:lnTo>
                  <a:pt x="454" y="521"/>
                </a:lnTo>
                <a:lnTo>
                  <a:pt x="521" y="454"/>
                </a:lnTo>
                <a:lnTo>
                  <a:pt x="591" y="391"/>
                </a:lnTo>
                <a:lnTo>
                  <a:pt x="666" y="332"/>
                </a:lnTo>
                <a:lnTo>
                  <a:pt x="743" y="277"/>
                </a:lnTo>
                <a:lnTo>
                  <a:pt x="824" y="227"/>
                </a:lnTo>
                <a:lnTo>
                  <a:pt x="907" y="181"/>
                </a:lnTo>
                <a:lnTo>
                  <a:pt x="994" y="141"/>
                </a:lnTo>
                <a:lnTo>
                  <a:pt x="1083" y="104"/>
                </a:lnTo>
                <a:lnTo>
                  <a:pt x="1174" y="73"/>
                </a:lnTo>
                <a:lnTo>
                  <a:pt x="1268" y="48"/>
                </a:lnTo>
                <a:lnTo>
                  <a:pt x="1364" y="27"/>
                </a:lnTo>
                <a:lnTo>
                  <a:pt x="1461" y="12"/>
                </a:lnTo>
                <a:lnTo>
                  <a:pt x="1561" y="3"/>
                </a:lnTo>
                <a:lnTo>
                  <a:pt x="1661" y="0"/>
                </a:lnTo>
                <a:close/>
              </a:path>
            </a:pathLst>
          </a:custGeom>
          <a:solidFill>
            <a:schemeClr val="bg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93;p13">
            <a:extLst>
              <a:ext uri="{FF2B5EF4-FFF2-40B4-BE49-F238E27FC236}">
                <a16:creationId xmlns:a16="http://schemas.microsoft.com/office/drawing/2014/main" id="{5D9C0EDC-6A38-0346-9401-0D95A9ED0786}"/>
              </a:ext>
            </a:extLst>
          </p:cNvPr>
          <p:cNvSpPr txBox="1"/>
          <p:nvPr/>
        </p:nvSpPr>
        <p:spPr>
          <a:xfrm>
            <a:off x="334802" y="6050275"/>
            <a:ext cx="6401278" cy="481820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71C1"/>
              </a:buClr>
              <a:buSzPts val="1600"/>
              <a:buFont typeface="Arial"/>
              <a:buNone/>
            </a:pPr>
            <a:r>
              <a:rPr lang="en-GB" sz="1200" b="1" u="none" dirty="0">
                <a:solidFill>
                  <a:schemeClr val="bg1"/>
                </a:solidFill>
                <a:latin typeface="Lato" panose="020F0502020204030203" pitchFamily="34" charset="77"/>
                <a:ea typeface="Calibri"/>
                <a:cs typeface="Calibri"/>
                <a:sym typeface="Calibri"/>
              </a:rPr>
              <a:t>Family &amp; court appointments</a:t>
            </a:r>
            <a:endParaRPr lang="en-US" sz="1200" b="1" u="none" dirty="0">
              <a:solidFill>
                <a:schemeClr val="bg1"/>
              </a:solidFill>
              <a:latin typeface="Lato" panose="020F0502020204030203" pitchFamily="34" charset="77"/>
              <a:ea typeface="Calibri"/>
              <a:cs typeface="Calibri"/>
              <a:sym typeface="Calibri"/>
            </a:endParaRPr>
          </a:p>
          <a:p>
            <a:pPr marL="271463" marR="0" lvl="1" indent="-90488" algn="l" rtl="0">
              <a:lnSpc>
                <a:spcPct val="90000"/>
              </a:lnSpc>
              <a:spcBef>
                <a:spcPts val="500"/>
              </a:spcBef>
              <a:spcAft>
                <a:spcPts val="0"/>
              </a:spcAft>
              <a:buClr>
                <a:schemeClr val="dk2"/>
              </a:buClr>
              <a:buSzPts val="900"/>
              <a:buFont typeface="Arial"/>
              <a:buChar char="•"/>
            </a:pPr>
            <a:r>
              <a:rPr lang="en-US" sz="1200" u="none" strike="noStrike" cap="none" dirty="0">
                <a:solidFill>
                  <a:schemeClr val="bg1"/>
                </a:solidFill>
                <a:latin typeface="Lato" panose="020F0502020204030203" pitchFamily="34" charset="77"/>
                <a:ea typeface="Calibri"/>
                <a:cs typeface="Calibri"/>
                <a:sym typeface="Calibri"/>
              </a:rPr>
              <a:t>Acting for the wife of a high profile international executive </a:t>
            </a:r>
            <a:r>
              <a:rPr lang="en-US" sz="1200" dirty="0">
                <a:solidFill>
                  <a:schemeClr val="bg1"/>
                </a:solidFill>
                <a:latin typeface="Lato" panose="020F0502020204030203" pitchFamily="34" charset="77"/>
                <a:ea typeface="Calibri"/>
                <a:cs typeface="Calibri"/>
                <a:sym typeface="Calibri"/>
              </a:rPr>
              <a:t>active in the advertising market;</a:t>
            </a:r>
          </a:p>
          <a:p>
            <a:pPr marL="271463" marR="0" lvl="1" indent="-90488" algn="l" rtl="0">
              <a:lnSpc>
                <a:spcPct val="90000"/>
              </a:lnSpc>
              <a:spcBef>
                <a:spcPts val="500"/>
              </a:spcBef>
              <a:spcAft>
                <a:spcPts val="0"/>
              </a:spcAft>
              <a:buClr>
                <a:schemeClr val="dk2"/>
              </a:buClr>
              <a:buSzPts val="900"/>
              <a:buFont typeface="Arial"/>
              <a:buChar char="•"/>
            </a:pPr>
            <a:r>
              <a:rPr lang="en-GB" sz="1200" u="none" strike="noStrike" cap="none" dirty="0">
                <a:solidFill>
                  <a:schemeClr val="bg1"/>
                </a:solidFill>
                <a:latin typeface="Lato" panose="020F0502020204030203" pitchFamily="34" charset="77"/>
                <a:ea typeface="Calibri"/>
                <a:cs typeface="Calibri"/>
                <a:sym typeface="Calibri"/>
              </a:rPr>
              <a:t>Acting </a:t>
            </a:r>
            <a:r>
              <a:rPr lang="en-GB" sz="1200" dirty="0">
                <a:solidFill>
                  <a:schemeClr val="bg1"/>
                </a:solidFill>
                <a:latin typeface="Lato" panose="020F0502020204030203" pitchFamily="34" charset="77"/>
                <a:ea typeface="Calibri"/>
                <a:cs typeface="Calibri"/>
                <a:sym typeface="Calibri"/>
              </a:rPr>
              <a:t>for the husband in the valuation of a plastics packaging business and presenting springboard arguments;</a:t>
            </a:r>
            <a:endParaRPr lang="en-GB" sz="1200" u="none" strike="noStrike" cap="none" dirty="0">
              <a:solidFill>
                <a:schemeClr val="bg1"/>
              </a:solidFill>
              <a:latin typeface="Lato" panose="020F0502020204030203" pitchFamily="34" charset="77"/>
              <a:ea typeface="Calibri"/>
              <a:cs typeface="Calibri"/>
              <a:sym typeface="Calibri"/>
            </a:endParaRPr>
          </a:p>
          <a:p>
            <a:pPr marL="271463" marR="0" lvl="1" indent="-90488" algn="l" rtl="0">
              <a:lnSpc>
                <a:spcPct val="90000"/>
              </a:lnSpc>
              <a:spcBef>
                <a:spcPts val="500"/>
              </a:spcBef>
              <a:spcAft>
                <a:spcPts val="0"/>
              </a:spcAft>
              <a:buClr>
                <a:schemeClr val="dk2"/>
              </a:buClr>
              <a:buSzPts val="900"/>
              <a:buFont typeface="Arial"/>
              <a:buChar char="•"/>
            </a:pPr>
            <a:r>
              <a:rPr lang="en-GB" sz="1200" u="none" strike="noStrike" cap="none" dirty="0">
                <a:solidFill>
                  <a:schemeClr val="bg1"/>
                </a:solidFill>
                <a:latin typeface="Lato" panose="020F0502020204030203" pitchFamily="34" charset="77"/>
                <a:ea typeface="Calibri"/>
                <a:cs typeface="Calibri"/>
                <a:sym typeface="Calibri"/>
              </a:rPr>
              <a:t>Acting as SJE on a small media advertising business;</a:t>
            </a:r>
          </a:p>
          <a:p>
            <a:pPr marL="271463" marR="0" lvl="1" indent="-90488" algn="l" rtl="0">
              <a:lnSpc>
                <a:spcPct val="90000"/>
              </a:lnSpc>
              <a:spcBef>
                <a:spcPts val="500"/>
              </a:spcBef>
              <a:spcAft>
                <a:spcPts val="0"/>
              </a:spcAft>
              <a:buClr>
                <a:schemeClr val="dk2"/>
              </a:buClr>
              <a:buSzPts val="900"/>
              <a:buFont typeface="Arial"/>
              <a:buChar char="•"/>
            </a:pPr>
            <a:r>
              <a:rPr lang="en-GB" sz="1200" dirty="0">
                <a:solidFill>
                  <a:schemeClr val="bg1"/>
                </a:solidFill>
                <a:latin typeface="Lato" panose="020F0502020204030203" pitchFamily="34" charset="77"/>
                <a:ea typeface="Calibri"/>
                <a:cs typeface="Calibri"/>
                <a:sym typeface="Calibri"/>
              </a:rPr>
              <a:t>Acting as shadow expert on a set aside motion in an ultra high net worth divorce in a disruptive sports business;</a:t>
            </a:r>
            <a:endParaRPr lang="en-GB" sz="1200" u="none" strike="noStrike" cap="none" dirty="0">
              <a:solidFill>
                <a:schemeClr val="bg1"/>
              </a:solidFill>
              <a:latin typeface="Lato" panose="020F0502020204030203" pitchFamily="34" charset="77"/>
              <a:ea typeface="Calibri"/>
              <a:cs typeface="Calibri"/>
              <a:sym typeface="Calibri"/>
            </a:endParaRPr>
          </a:p>
          <a:p>
            <a:pPr marL="271463" marR="0" lvl="1" indent="-90488" algn="l" rtl="0">
              <a:lnSpc>
                <a:spcPct val="90000"/>
              </a:lnSpc>
              <a:spcBef>
                <a:spcPts val="500"/>
              </a:spcBef>
              <a:spcAft>
                <a:spcPts val="0"/>
              </a:spcAft>
              <a:buClr>
                <a:schemeClr val="dk2"/>
              </a:buClr>
              <a:buSzPts val="900"/>
              <a:buFont typeface="Arial"/>
              <a:buChar char="•"/>
            </a:pPr>
            <a:r>
              <a:rPr lang="en-GB" sz="1200" u="none" strike="noStrike" cap="none" dirty="0">
                <a:solidFill>
                  <a:schemeClr val="bg1"/>
                </a:solidFill>
                <a:latin typeface="Lato" panose="020F0502020204030203" pitchFamily="34" charset="77"/>
                <a:ea typeface="Calibri"/>
                <a:cs typeface="Calibri"/>
                <a:sym typeface="Calibri"/>
              </a:rPr>
              <a:t>Acted as shadow expert in an ultra high net worth </a:t>
            </a:r>
            <a:r>
              <a:rPr lang="en-GB" sz="1200" dirty="0">
                <a:solidFill>
                  <a:schemeClr val="bg1"/>
                </a:solidFill>
                <a:latin typeface="Lato" panose="020F0502020204030203" pitchFamily="34" charset="77"/>
                <a:ea typeface="Calibri"/>
                <a:cs typeface="Calibri"/>
                <a:sym typeface="Calibri"/>
              </a:rPr>
              <a:t>divorce</a:t>
            </a:r>
            <a:r>
              <a:rPr lang="en-GB" sz="1200" u="none" strike="noStrike" cap="none" dirty="0">
                <a:solidFill>
                  <a:schemeClr val="bg1"/>
                </a:solidFill>
                <a:latin typeface="Lato" panose="020F0502020204030203" pitchFamily="34" charset="77"/>
                <a:ea typeface="Calibri"/>
                <a:cs typeface="Calibri"/>
                <a:sym typeface="Calibri"/>
              </a:rPr>
              <a:t> in the London insurance/fintech sector;</a:t>
            </a:r>
          </a:p>
          <a:p>
            <a:pPr marL="271463" marR="0" lvl="1" indent="-90488" algn="l" rtl="0">
              <a:lnSpc>
                <a:spcPct val="90000"/>
              </a:lnSpc>
              <a:spcBef>
                <a:spcPts val="500"/>
              </a:spcBef>
              <a:spcAft>
                <a:spcPts val="0"/>
              </a:spcAft>
              <a:buClr>
                <a:schemeClr val="dk2"/>
              </a:buClr>
              <a:buSzPts val="900"/>
              <a:buFont typeface="Arial"/>
              <a:buChar char="•"/>
            </a:pPr>
            <a:r>
              <a:rPr lang="en-GB" sz="1200" dirty="0">
                <a:solidFill>
                  <a:schemeClr val="bg1"/>
                </a:solidFill>
                <a:latin typeface="Lato" panose="020F0502020204030203" pitchFamily="34" charset="77"/>
                <a:ea typeface="Calibri"/>
                <a:cs typeface="Calibri"/>
                <a:sym typeface="Calibri"/>
              </a:rPr>
              <a:t>Advised  one of the UK’s largest data centre operators in quantum following litigation by a customer for breach of contract;</a:t>
            </a:r>
            <a:endParaRPr lang="en-GB" sz="1200" u="none" strike="noStrike" cap="none" dirty="0">
              <a:solidFill>
                <a:schemeClr val="bg1"/>
              </a:solidFill>
              <a:latin typeface="Lato" panose="020F0502020204030203" pitchFamily="34" charset="77"/>
              <a:ea typeface="Calibri"/>
              <a:cs typeface="Calibri"/>
              <a:sym typeface="Calibri"/>
            </a:endParaRPr>
          </a:p>
          <a:p>
            <a:pPr marL="271463" marR="0" lvl="1" indent="-90488" algn="l" rtl="0">
              <a:lnSpc>
                <a:spcPct val="90000"/>
              </a:lnSpc>
              <a:spcBef>
                <a:spcPts val="500"/>
              </a:spcBef>
              <a:spcAft>
                <a:spcPts val="0"/>
              </a:spcAft>
              <a:buClr>
                <a:schemeClr val="dk2"/>
              </a:buClr>
              <a:buSzPts val="900"/>
              <a:buFont typeface="Arial"/>
              <a:buChar char="•"/>
            </a:pPr>
            <a:r>
              <a:rPr lang="en-GB" sz="1200" dirty="0">
                <a:solidFill>
                  <a:schemeClr val="bg1"/>
                </a:solidFill>
                <a:latin typeface="Lato" panose="020F0502020204030203" pitchFamily="34" charset="77"/>
                <a:ea typeface="Calibri"/>
                <a:cs typeface="Calibri"/>
                <a:sym typeface="Calibri"/>
              </a:rPr>
              <a:t>Acted as shadow expert in a multi billion dollar shareholder dispute under Articles of Association between founding shareholder and a global beauty products business;</a:t>
            </a:r>
            <a:endParaRPr lang="en-GB" sz="1200" u="none" strike="noStrike" cap="none" dirty="0">
              <a:solidFill>
                <a:schemeClr val="bg1"/>
              </a:solidFill>
              <a:latin typeface="Lato" panose="020F0502020204030203" pitchFamily="34" charset="77"/>
              <a:ea typeface="Calibri"/>
              <a:cs typeface="Calibri"/>
              <a:sym typeface="Calibri"/>
            </a:endParaRPr>
          </a:p>
          <a:p>
            <a:pPr marL="271463" marR="0" lvl="1" indent="-90488" algn="l" rtl="0">
              <a:lnSpc>
                <a:spcPct val="90000"/>
              </a:lnSpc>
              <a:spcBef>
                <a:spcPts val="500"/>
              </a:spcBef>
              <a:spcAft>
                <a:spcPts val="0"/>
              </a:spcAft>
              <a:buClr>
                <a:schemeClr val="dk2"/>
              </a:buClr>
              <a:buSzPts val="900"/>
              <a:buFont typeface="Arial"/>
              <a:buChar char="•"/>
            </a:pPr>
            <a:r>
              <a:rPr lang="en-GB" sz="1200" u="none" strike="noStrike" cap="none" dirty="0">
                <a:solidFill>
                  <a:schemeClr val="bg1"/>
                </a:solidFill>
                <a:latin typeface="Lato" panose="020F0502020204030203" pitchFamily="34" charset="77"/>
                <a:ea typeface="Calibri"/>
                <a:cs typeface="Calibri"/>
                <a:sym typeface="Calibri"/>
              </a:rPr>
              <a:t>Acted as SJE on the valuation of a UK specialist distribution business based in Essex;</a:t>
            </a:r>
            <a:endParaRPr dirty="0">
              <a:solidFill>
                <a:schemeClr val="bg1"/>
              </a:solidFill>
              <a:latin typeface="Lato" panose="020F0502020204030203" pitchFamily="34" charset="77"/>
            </a:endParaRPr>
          </a:p>
          <a:p>
            <a:pPr marL="271463" marR="0" lvl="1" indent="-90488" algn="l" rtl="0">
              <a:lnSpc>
                <a:spcPct val="90000"/>
              </a:lnSpc>
              <a:spcBef>
                <a:spcPts val="500"/>
              </a:spcBef>
              <a:spcAft>
                <a:spcPts val="0"/>
              </a:spcAft>
              <a:buClr>
                <a:schemeClr val="dk2"/>
              </a:buClr>
              <a:buSzPts val="900"/>
              <a:buFont typeface="Arial"/>
              <a:buChar char="•"/>
            </a:pPr>
            <a:r>
              <a:rPr lang="en-GB" sz="1200" u="none" strike="noStrike" cap="none" dirty="0">
                <a:solidFill>
                  <a:schemeClr val="bg1"/>
                </a:solidFill>
                <a:latin typeface="Lato" panose="020F0502020204030203" pitchFamily="34" charset="77"/>
                <a:ea typeface="Calibri"/>
                <a:cs typeface="Calibri"/>
                <a:sym typeface="Calibri"/>
              </a:rPr>
              <a:t>Acted as SJE on the valuation of a UK manufacturing business based in Sheffield;</a:t>
            </a:r>
            <a:endParaRPr dirty="0">
              <a:solidFill>
                <a:schemeClr val="bg1"/>
              </a:solidFill>
              <a:latin typeface="Lato" panose="020F0502020204030203" pitchFamily="34" charset="77"/>
            </a:endParaRPr>
          </a:p>
          <a:p>
            <a:pPr marL="271463" marR="0" lvl="1" indent="-90488" algn="l" rtl="0">
              <a:lnSpc>
                <a:spcPct val="90000"/>
              </a:lnSpc>
              <a:spcBef>
                <a:spcPts val="500"/>
              </a:spcBef>
              <a:spcAft>
                <a:spcPts val="0"/>
              </a:spcAft>
              <a:buClr>
                <a:schemeClr val="dk2"/>
              </a:buClr>
              <a:buSzPts val="900"/>
              <a:buFont typeface="Arial"/>
              <a:buChar char="•"/>
            </a:pPr>
            <a:r>
              <a:rPr lang="en-GB" sz="1200" u="none" strike="noStrike" cap="none" dirty="0">
                <a:solidFill>
                  <a:schemeClr val="bg1"/>
                </a:solidFill>
                <a:latin typeface="Lato" panose="020F0502020204030203" pitchFamily="34" charset="77"/>
                <a:ea typeface="Calibri"/>
                <a:cs typeface="Calibri"/>
                <a:sym typeface="Calibri"/>
              </a:rPr>
              <a:t>Gave evidence in the High Court of Justice on the valuation of a UK technology company as shadow expert for the purposes of divorce and ‘hot tubbed’;</a:t>
            </a:r>
            <a:endParaRPr dirty="0">
              <a:solidFill>
                <a:schemeClr val="bg1"/>
              </a:solidFill>
              <a:latin typeface="Lato" panose="020F0502020204030203" pitchFamily="34" charset="77"/>
            </a:endParaRPr>
          </a:p>
          <a:p>
            <a:pPr marL="271463" marR="0" lvl="1" indent="-33338" algn="l" rtl="0">
              <a:lnSpc>
                <a:spcPct val="90000"/>
              </a:lnSpc>
              <a:spcBef>
                <a:spcPts val="500"/>
              </a:spcBef>
              <a:spcAft>
                <a:spcPts val="0"/>
              </a:spcAft>
              <a:buClr>
                <a:schemeClr val="dk2"/>
              </a:buClr>
              <a:buSzPts val="900"/>
              <a:buFont typeface="Arial"/>
              <a:buNone/>
            </a:pPr>
            <a:endParaRPr sz="1200" u="none" strike="noStrike" cap="none" dirty="0">
              <a:solidFill>
                <a:schemeClr val="bg1"/>
              </a:solidFill>
              <a:latin typeface="Lato" panose="020F0502020204030203" pitchFamily="34" charset="77"/>
              <a:ea typeface="Calibri"/>
              <a:cs typeface="Calibri"/>
              <a:sym typeface="Calibri"/>
            </a:endParaRPr>
          </a:p>
        </p:txBody>
      </p:sp>
    </p:spTree>
    <p:extLst>
      <p:ext uri="{BB962C8B-B14F-4D97-AF65-F5344CB8AC3E}">
        <p14:creationId xmlns:p14="http://schemas.microsoft.com/office/powerpoint/2010/main" val="234757138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TotalTime>
  <Words>441</Words>
  <Application>Microsoft Macintosh PowerPoint</Application>
  <PresentationFormat>A4 Paper (210x297 mm)</PresentationFormat>
  <Paragraphs>27</Paragraphs>
  <Slides>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vt:i4>
      </vt:variant>
    </vt:vector>
  </HeadingPairs>
  <TitlesOfParts>
    <vt:vector size="11" baseType="lpstr">
      <vt:lpstr>Arial</vt:lpstr>
      <vt:lpstr>Calibri</vt:lpstr>
      <vt:lpstr>Calibri Light</vt:lpstr>
      <vt:lpstr>Lato</vt:lpstr>
      <vt:lpstr>Lato Black</vt:lpstr>
      <vt:lpstr>Lato Light</vt:lpstr>
      <vt:lpstr>Lato Semibold</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 Lee</dc:creator>
  <cp:lastModifiedBy>Matt Lee</cp:lastModifiedBy>
  <cp:revision>2</cp:revision>
  <dcterms:created xsi:type="dcterms:W3CDTF">2020-11-05T17:10:58Z</dcterms:created>
  <dcterms:modified xsi:type="dcterms:W3CDTF">2020-11-05T17:11:58Z</dcterms:modified>
</cp:coreProperties>
</file>

<file path=docProps/thumbnail.jpeg>
</file>